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7" r:id="rId1"/>
  </p:sld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102"/>
      </p:cViewPr>
      <p:guideLst/>
    </p:cSldViewPr>
  </p:slideViewPr>
  <p:notesTextViewPr>
    <p:cViewPr>
      <p:scale>
        <a:sx n="3" d="2"/>
        <a:sy n="3" d="2"/>
      </p:scale>
      <p:origin x="-6" y="-18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67F45AC6-C491-4585-A584-9CE2AF7D5500}" type="datetime1">
              <a:rPr lang="en-US" smtClean="0"/>
              <a:t>2/28/2026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86966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2/28/2026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61692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F45AC6-C491-4585-A584-9CE2AF7D5500}" type="datetime1">
              <a:rPr lang="en-US" smtClean="0"/>
              <a:t>2/28/2026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29509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F45AC6-C491-4585-A584-9CE2AF7D5500}" type="datetime1">
              <a:rPr lang="en-US" smtClean="0"/>
              <a:t>2/28/2026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299112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F45AC6-C491-4585-A584-9CE2AF7D5500}" type="datetime1">
              <a:rPr lang="en-US" smtClean="0"/>
              <a:t>2/28/2026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7256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2/28/2026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05993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2/28/2026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91689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2/28/2026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33076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F45AC6-C491-4585-A584-9CE2AF7D5500}" type="datetime1">
              <a:rPr lang="en-US" smtClean="0"/>
              <a:t>2/28/2026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5556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2/28/2026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20949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F45AC6-C491-4585-A584-9CE2AF7D5500}" type="datetime1">
              <a:rPr lang="en-US" smtClean="0"/>
              <a:t>2/28/2026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10255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2/28/2026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7785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2/28/2026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4736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2/28/2026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69564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2/28/2026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5486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2/28/2026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8099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2/28/2026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3473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45AC6-C491-4585-A584-9CE2AF7D5500}" type="datetime1">
              <a:rPr lang="en-US" smtClean="0"/>
              <a:t>2/28/2026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218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58" r:id="rId1"/>
    <p:sldLayoutId id="2147483959" r:id="rId2"/>
    <p:sldLayoutId id="2147483960" r:id="rId3"/>
    <p:sldLayoutId id="2147483961" r:id="rId4"/>
    <p:sldLayoutId id="2147483962" r:id="rId5"/>
    <p:sldLayoutId id="2147483963" r:id="rId6"/>
    <p:sldLayoutId id="2147483964" r:id="rId7"/>
    <p:sldLayoutId id="2147483965" r:id="rId8"/>
    <p:sldLayoutId id="2147483966" r:id="rId9"/>
    <p:sldLayoutId id="2147483967" r:id="rId10"/>
    <p:sldLayoutId id="2147483968" r:id="rId11"/>
    <p:sldLayoutId id="2147483969" r:id="rId12"/>
    <p:sldLayoutId id="2147483970" r:id="rId13"/>
    <p:sldLayoutId id="2147483971" r:id="rId14"/>
    <p:sldLayoutId id="2147483972" r:id="rId15"/>
    <p:sldLayoutId id="2147483973" r:id="rId16"/>
    <p:sldLayoutId id="2147483974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Vidéo 17" descr="Étoiles dans le ciel nocturne">
            <a:extLst>
              <a:ext uri="{FF2B5EF4-FFF2-40B4-BE49-F238E27FC236}">
                <a16:creationId xmlns:a16="http://schemas.microsoft.com/office/drawing/2014/main" id="{66B10086-8E02-0DD0-2CD9-3CBEEF478E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>
            <a:fillRect/>
          </a:stretch>
        </p:blipFill>
        <p:spPr>
          <a:xfrm>
            <a:off x="0" y="-1"/>
            <a:ext cx="12191980" cy="685800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5DAA355-8313-8FCD-E3B7-F1E062659FF0}"/>
              </a:ext>
            </a:extLst>
          </p:cNvPr>
          <p:cNvSpPr txBox="1"/>
          <p:nvPr/>
        </p:nvSpPr>
        <p:spPr>
          <a:xfrm>
            <a:off x="2269096" y="-469394"/>
            <a:ext cx="7653807" cy="18887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Photographier</a:t>
            </a:r>
            <a:r>
              <a:rPr lang="en-US" sz="2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un trou noir :</a:t>
            </a:r>
            <a:br>
              <a:rPr lang="en-US" sz="2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Les </a:t>
            </a:r>
            <a:r>
              <a:rPr lang="en-US" sz="28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défis</a:t>
            </a:r>
            <a:r>
              <a:rPr lang="en-US" sz="2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informatiques</a:t>
            </a:r>
            <a:r>
              <a:rPr lang="en-US" sz="2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L’Event</a:t>
            </a:r>
            <a:r>
              <a:rPr lang="en-US" sz="2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Horizon Telescope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95DE2998-9561-A4C3-F563-EE7D220631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22" y="1119186"/>
            <a:ext cx="6929438" cy="4619625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0D14AD09-076B-4F69-C1A3-778D2DB71922}"/>
              </a:ext>
            </a:extLst>
          </p:cNvPr>
          <p:cNvSpPr txBox="1"/>
          <p:nvPr/>
        </p:nvSpPr>
        <p:spPr>
          <a:xfrm>
            <a:off x="243106" y="5975240"/>
            <a:ext cx="5852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Sylvain Torrenti</a:t>
            </a:r>
            <a:br>
              <a:rPr lang="fr-FR" dirty="0"/>
            </a:br>
            <a:r>
              <a:rPr lang="fr-FR" dirty="0"/>
              <a:t>Concepteur Intégrateur d’Infrastructure Informatique</a:t>
            </a:r>
          </a:p>
        </p:txBody>
      </p:sp>
    </p:spTree>
    <p:extLst>
      <p:ext uri="{BB962C8B-B14F-4D97-AF65-F5344CB8AC3E}">
        <p14:creationId xmlns:p14="http://schemas.microsoft.com/office/powerpoint/2010/main" val="3090512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76DE0-FA70-9845-711C-CF5133776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7987CA1-A245-0F69-11A7-3CE3DC8055B3}"/>
              </a:ext>
            </a:extLst>
          </p:cNvPr>
          <p:cNvSpPr txBox="1"/>
          <p:nvPr/>
        </p:nvSpPr>
        <p:spPr>
          <a:xfrm>
            <a:off x="3655332" y="683895"/>
            <a:ext cx="5963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Pourquoi transporter les disques ?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8F60E5F-966F-9EB6-4389-4B7F2C27E170}"/>
              </a:ext>
            </a:extLst>
          </p:cNvPr>
          <p:cNvSpPr txBox="1"/>
          <p:nvPr/>
        </p:nvSpPr>
        <p:spPr>
          <a:xfrm>
            <a:off x="194801" y="1523422"/>
            <a:ext cx="6208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≈ 5 </a:t>
            </a:r>
            <a:r>
              <a:rPr lang="fr-FR" dirty="0" err="1"/>
              <a:t>Petabytes</a:t>
            </a:r>
            <a:r>
              <a:rPr lang="fr-FR" dirty="0"/>
              <a:t> de données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438754D-9C85-69CF-F8B3-CBA489A55C60}"/>
              </a:ext>
            </a:extLst>
          </p:cNvPr>
          <p:cNvSpPr txBox="1"/>
          <p:nvPr/>
        </p:nvSpPr>
        <p:spPr>
          <a:xfrm>
            <a:off x="8221276" y="5103745"/>
            <a:ext cx="2329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/>
              <a:t>EHT </a:t>
            </a:r>
            <a:r>
              <a:rPr lang="fr-FR" sz="1200" i="1" dirty="0" err="1"/>
              <a:t>Status</a:t>
            </a:r>
            <a:r>
              <a:rPr lang="fr-FR" sz="1200" i="1" dirty="0"/>
              <a:t> Update, </a:t>
            </a:r>
            <a:r>
              <a:rPr lang="fr-FR" sz="1200" i="1" dirty="0" err="1"/>
              <a:t>December</a:t>
            </a:r>
            <a:r>
              <a:rPr lang="fr-FR" sz="1200" i="1" dirty="0"/>
              <a:t> 15 2017</a:t>
            </a:r>
          </a:p>
          <a:p>
            <a:r>
              <a:rPr lang="en-US" sz="1200" i="1" dirty="0"/>
              <a:t>Image </a:t>
            </a:r>
            <a:r>
              <a:rPr lang="fr-FR" sz="1200" i="1" dirty="0"/>
              <a:t>créée</a:t>
            </a:r>
            <a:r>
              <a:rPr lang="en-US" sz="1200" i="1" dirty="0"/>
              <a:t> par IA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4830AAA-D83B-148D-5806-79FC7B0DBAD5}"/>
              </a:ext>
            </a:extLst>
          </p:cNvPr>
          <p:cNvSpPr txBox="1"/>
          <p:nvPr/>
        </p:nvSpPr>
        <p:spPr>
          <a:xfrm>
            <a:off x="194801" y="2252889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Traitement distribué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1826477-861A-8227-FE18-5252987CFAB3}"/>
              </a:ext>
            </a:extLst>
          </p:cNvPr>
          <p:cNvSpPr txBox="1"/>
          <p:nvPr/>
        </p:nvSpPr>
        <p:spPr>
          <a:xfrm>
            <a:off x="194801" y="2947726"/>
            <a:ext cx="357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Synchronisation nanoseconde</a:t>
            </a:r>
          </a:p>
        </p:txBody>
      </p:sp>
      <p:pic>
        <p:nvPicPr>
          <p:cNvPr id="7" name="Image 6" descr="Une image contenant intérieur, boîte, machine, étui&#10;&#10;Le contenu généré par l’IA peut être incorrect.">
            <a:extLst>
              <a:ext uri="{FF2B5EF4-FFF2-40B4-BE49-F238E27FC236}">
                <a16:creationId xmlns:a16="http://schemas.microsoft.com/office/drawing/2014/main" id="{EF2A1D15-4834-4611-0655-70999D5C9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462" y="1523422"/>
            <a:ext cx="3463290" cy="2819118"/>
          </a:xfrm>
          <a:prstGeom prst="rect">
            <a:avLst/>
          </a:prstGeom>
        </p:spPr>
      </p:pic>
      <p:pic>
        <p:nvPicPr>
          <p:cNvPr id="12" name="Image 11" descr="Une image contenant texte, capture d’écran, conception&#10;&#10;Le contenu généré par l’IA peut être incorrect.">
            <a:extLst>
              <a:ext uri="{FF2B5EF4-FFF2-40B4-BE49-F238E27FC236}">
                <a16:creationId xmlns:a16="http://schemas.microsoft.com/office/drawing/2014/main" id="{92DC16BE-D186-12DA-3035-BAAD5D67C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38" y="3350754"/>
            <a:ext cx="5806462" cy="35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40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88513-3F17-206B-3B1B-F1C997409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6C505A8-C88C-8B4B-9AAE-3810F7184443}"/>
              </a:ext>
            </a:extLst>
          </p:cNvPr>
          <p:cNvSpPr txBox="1"/>
          <p:nvPr/>
        </p:nvSpPr>
        <p:spPr>
          <a:xfrm>
            <a:off x="3655332" y="683895"/>
            <a:ext cx="4472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Corrélation des données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5EAA5C4-C791-2BED-55A4-9EBB349640F7}"/>
              </a:ext>
            </a:extLst>
          </p:cNvPr>
          <p:cNvSpPr txBox="1"/>
          <p:nvPr/>
        </p:nvSpPr>
        <p:spPr>
          <a:xfrm>
            <a:off x="194801" y="1523422"/>
            <a:ext cx="6208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Synchronisation des observations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B20E0F5-3EE4-1DC8-1C45-071841D9ABC7}"/>
              </a:ext>
            </a:extLst>
          </p:cNvPr>
          <p:cNvSpPr txBox="1"/>
          <p:nvPr/>
        </p:nvSpPr>
        <p:spPr>
          <a:xfrm>
            <a:off x="2259232" y="6103539"/>
            <a:ext cx="2329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Image </a:t>
            </a:r>
            <a:r>
              <a:rPr lang="fr-FR" sz="1200" i="1" dirty="0"/>
              <a:t>créée</a:t>
            </a:r>
            <a:r>
              <a:rPr lang="en-US" sz="1200" i="1" dirty="0"/>
              <a:t> par IA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B9ECB5A-50D1-17DE-A4B4-5CD4248BE3B5}"/>
              </a:ext>
            </a:extLst>
          </p:cNvPr>
          <p:cNvSpPr txBox="1"/>
          <p:nvPr/>
        </p:nvSpPr>
        <p:spPr>
          <a:xfrm>
            <a:off x="194801" y="2252889"/>
            <a:ext cx="3038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Combinaison des signaux</a:t>
            </a:r>
            <a:br>
              <a:rPr lang="fr-FR" dirty="0"/>
            </a:br>
            <a:r>
              <a:rPr lang="fr-FR" dirty="0"/>
              <a:t>des radiotélescopes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DE99DF8-0BD2-1865-3E39-F4265A74755C}"/>
              </a:ext>
            </a:extLst>
          </p:cNvPr>
          <p:cNvSpPr txBox="1"/>
          <p:nvPr/>
        </p:nvSpPr>
        <p:spPr>
          <a:xfrm>
            <a:off x="194801" y="3232495"/>
            <a:ext cx="3323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Calcul sur supercalculateurs</a:t>
            </a:r>
          </a:p>
        </p:txBody>
      </p:sp>
      <p:pic>
        <p:nvPicPr>
          <p:cNvPr id="9" name="Image 8" descr="Une image contenant texte, capture d’écran, Compositing numérique&#10;&#10;Le contenu généré par l’IA peut être incorrect.">
            <a:extLst>
              <a:ext uri="{FF2B5EF4-FFF2-40B4-BE49-F238E27FC236}">
                <a16:creationId xmlns:a16="http://schemas.microsoft.com/office/drawing/2014/main" id="{D24990E5-514E-1805-4FAE-443AF0426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595" y="1375796"/>
            <a:ext cx="8113579" cy="540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151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6BF58-B254-EE89-9092-10CCD06D0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4CC877F-0AAF-213C-7A08-0EA3D0FC1329}"/>
              </a:ext>
            </a:extLst>
          </p:cNvPr>
          <p:cNvSpPr txBox="1"/>
          <p:nvPr/>
        </p:nvSpPr>
        <p:spPr>
          <a:xfrm>
            <a:off x="3655332" y="683895"/>
            <a:ext cx="47997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Reconstruction de l’image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5E9A323-A519-1193-9CF0-BF29F08F81DF}"/>
              </a:ext>
            </a:extLst>
          </p:cNvPr>
          <p:cNvSpPr txBox="1"/>
          <p:nvPr/>
        </p:nvSpPr>
        <p:spPr>
          <a:xfrm>
            <a:off x="194801" y="1523422"/>
            <a:ext cx="6208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données corrélées produisent</a:t>
            </a:r>
            <a:br>
              <a:rPr lang="fr-FR" dirty="0"/>
            </a:br>
            <a:r>
              <a:rPr lang="fr-FR" dirty="0"/>
              <a:t>des "visibilités VLBI"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7A43066-5060-4BE9-78FC-4D974BF6A8A5}"/>
              </a:ext>
            </a:extLst>
          </p:cNvPr>
          <p:cNvSpPr txBox="1"/>
          <p:nvPr/>
        </p:nvSpPr>
        <p:spPr>
          <a:xfrm>
            <a:off x="2899312" y="4946959"/>
            <a:ext cx="23290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Event Horizon Telescope Collaboration (2019)</a:t>
            </a:r>
            <a:br>
              <a:rPr lang="en-US" sz="1200" i="1" dirty="0"/>
            </a:br>
            <a:r>
              <a:rPr lang="en-US" sz="1200" i="1" dirty="0"/>
              <a:t>First M87 Event Horizon Telescope Results IV</a:t>
            </a:r>
            <a:br>
              <a:rPr lang="en-US" sz="1200" i="1" dirty="0"/>
            </a:br>
            <a:r>
              <a:rPr lang="en-US" sz="1200" i="1" dirty="0"/>
              <a:t>Imaging the Central Supermassive Black Hole</a:t>
            </a:r>
            <a:br>
              <a:rPr lang="en-US" sz="1200" i="1" dirty="0"/>
            </a:br>
            <a:r>
              <a:rPr lang="en-US" sz="1200" i="1" dirty="0"/>
              <a:t>The Astrophysical Journal Letters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0A7B1AA-CD73-C604-515B-9CD5613FF7A1}"/>
              </a:ext>
            </a:extLst>
          </p:cNvPr>
          <p:cNvSpPr txBox="1"/>
          <p:nvPr/>
        </p:nvSpPr>
        <p:spPr>
          <a:xfrm>
            <a:off x="194801" y="2377958"/>
            <a:ext cx="3757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Les images sont reconstruites</a:t>
            </a:r>
            <a:br>
              <a:rPr lang="fr-FR" dirty="0"/>
            </a:br>
            <a:r>
              <a:rPr lang="fr-FR" dirty="0"/>
              <a:t>par des algorithmes d’imagerie.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C0802FE-DB64-DD4E-5A60-FBDB618AB6A6}"/>
              </a:ext>
            </a:extLst>
          </p:cNvPr>
          <p:cNvSpPr txBox="1"/>
          <p:nvPr/>
        </p:nvSpPr>
        <p:spPr>
          <a:xfrm>
            <a:off x="194801" y="3232495"/>
            <a:ext cx="4081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Plusieurs méthodes indépendantes</a:t>
            </a:r>
            <a:br>
              <a:rPr lang="fr-FR" dirty="0"/>
            </a:br>
            <a:r>
              <a:rPr lang="fr-FR" dirty="0"/>
              <a:t>sont utilisées pour éviter les biais.</a:t>
            </a:r>
          </a:p>
        </p:txBody>
      </p:sp>
      <p:pic>
        <p:nvPicPr>
          <p:cNvPr id="7" name="Image 6" descr="Une image contenant capture d’écran&#10;&#10;Le contenu généré par l’IA peut être incorrect.">
            <a:extLst>
              <a:ext uri="{FF2B5EF4-FFF2-40B4-BE49-F238E27FC236}">
                <a16:creationId xmlns:a16="http://schemas.microsoft.com/office/drawing/2014/main" id="{727FF37D-8B90-4BB0-C333-63F8A553D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015" y="1350259"/>
            <a:ext cx="5886707" cy="516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24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7A1C0-9989-DF91-4082-BD85781E9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5D2D2F8-A712-D4B1-1A73-86FBC4C23599}"/>
              </a:ext>
            </a:extLst>
          </p:cNvPr>
          <p:cNvSpPr txBox="1"/>
          <p:nvPr/>
        </p:nvSpPr>
        <p:spPr>
          <a:xfrm>
            <a:off x="5035453" y="619887"/>
            <a:ext cx="2121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Conclusion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317E615-1D50-D1BB-6561-4193BC6320FD}"/>
              </a:ext>
            </a:extLst>
          </p:cNvPr>
          <p:cNvSpPr txBox="1"/>
          <p:nvPr/>
        </p:nvSpPr>
        <p:spPr>
          <a:xfrm>
            <a:off x="3881175" y="1551177"/>
            <a:ext cx="62087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Photographier un trou noir est possible grâce à la combinaison de :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Un réseau mondial de radiotélescopes</a:t>
            </a:r>
          </a:p>
          <a:p>
            <a:pPr marL="285750" indent="-285750">
              <a:buFontTx/>
              <a:buChar char="-"/>
            </a:pPr>
            <a:r>
              <a:rPr lang="fr-FR" dirty="0"/>
              <a:t>Plusieurs pétaoctets de données</a:t>
            </a:r>
          </a:p>
          <a:p>
            <a:pPr marL="285750" indent="-285750">
              <a:buFontTx/>
              <a:buChar char="-"/>
            </a:pPr>
            <a:r>
              <a:rPr lang="fr-FR" dirty="0"/>
              <a:t>Un traitement sur supercalculateurs</a:t>
            </a:r>
          </a:p>
          <a:p>
            <a:pPr marL="285750" indent="-285750">
              <a:buFontTx/>
              <a:buChar char="-"/>
            </a:pPr>
            <a:r>
              <a:rPr lang="fr-FR" dirty="0"/>
              <a:t>Des algorithmes d’imagerie avancés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5E65C68-E814-7037-8E36-0B5FE4931DC5}"/>
              </a:ext>
            </a:extLst>
          </p:cNvPr>
          <p:cNvSpPr txBox="1"/>
          <p:nvPr/>
        </p:nvSpPr>
        <p:spPr>
          <a:xfrm>
            <a:off x="2102047" y="4660492"/>
            <a:ext cx="7987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Event Horizon </a:t>
            </a:r>
            <a:r>
              <a:rPr lang="fr-FR" dirty="0" err="1"/>
              <a:t>Telescope</a:t>
            </a:r>
            <a:r>
              <a:rPr lang="fr-FR" dirty="0"/>
              <a:t> est donc autant un projet informatique et Big Data qu’un projet d’astronomie.</a:t>
            </a:r>
          </a:p>
        </p:txBody>
      </p:sp>
    </p:spTree>
    <p:extLst>
      <p:ext uri="{BB962C8B-B14F-4D97-AF65-F5344CB8AC3E}">
        <p14:creationId xmlns:p14="http://schemas.microsoft.com/office/powerpoint/2010/main" val="3763488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DDAE7BC-3D92-4892-42D7-3FDA9D5F43D4}"/>
              </a:ext>
            </a:extLst>
          </p:cNvPr>
          <p:cNvSpPr txBox="1"/>
          <p:nvPr/>
        </p:nvSpPr>
        <p:spPr>
          <a:xfrm>
            <a:off x="3655332" y="683895"/>
            <a:ext cx="48813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Peut-on observer un trou noir ?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77F42E7-754D-3347-C8A8-32413F27BAAB}"/>
              </a:ext>
            </a:extLst>
          </p:cNvPr>
          <p:cNvSpPr txBox="1"/>
          <p:nvPr/>
        </p:nvSpPr>
        <p:spPr>
          <a:xfrm>
            <a:off x="1828966" y="2505670"/>
            <a:ext cx="3652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 trou noir n’émet pas de lumière.</a:t>
            </a:r>
          </a:p>
          <a:p>
            <a:br>
              <a:rPr lang="fr-FR" dirty="0"/>
            </a:b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33B9C6C-3C24-1DC8-D149-3049FC16AFC5}"/>
              </a:ext>
            </a:extLst>
          </p:cNvPr>
          <p:cNvSpPr txBox="1"/>
          <p:nvPr/>
        </p:nvSpPr>
        <p:spPr>
          <a:xfrm>
            <a:off x="8415197" y="6027003"/>
            <a:ext cx="3020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dirty="0"/>
              <a:t>NASA / Goddard </a:t>
            </a:r>
            <a:r>
              <a:rPr lang="fr-FR" sz="1200" i="1" dirty="0" err="1"/>
              <a:t>Space</a:t>
            </a:r>
            <a:r>
              <a:rPr lang="fr-FR" sz="1200" i="1" dirty="0"/>
              <a:t> Flight Center</a:t>
            </a:r>
            <a:br>
              <a:rPr lang="fr-FR" sz="1200" i="1" dirty="0"/>
            </a:br>
            <a:r>
              <a:rPr lang="fr-FR" sz="1200" i="1" dirty="0"/>
              <a:t>Black Hole </a:t>
            </a:r>
            <a:r>
              <a:rPr lang="fr-FR" sz="1200" i="1" dirty="0" err="1"/>
              <a:t>Accretion</a:t>
            </a:r>
            <a:r>
              <a:rPr lang="fr-FR" sz="1200" i="1" dirty="0"/>
              <a:t> Disk </a:t>
            </a:r>
            <a:r>
              <a:rPr lang="fr-FR" sz="1200" i="1" dirty="0" err="1"/>
              <a:t>Visualization</a:t>
            </a:r>
            <a:br>
              <a:rPr lang="fr-FR" sz="1200" i="1" dirty="0"/>
            </a:br>
            <a:r>
              <a:rPr lang="fr-FR" sz="1200" i="1" dirty="0"/>
              <a:t>Jeremy </a:t>
            </a:r>
            <a:r>
              <a:rPr lang="fr-FR" sz="1200" i="1" dirty="0" err="1"/>
              <a:t>Schnittman</a:t>
            </a:r>
            <a:r>
              <a:rPr lang="fr-FR" sz="1200" i="1" dirty="0"/>
              <a:t>, 2019</a:t>
            </a:r>
          </a:p>
        </p:txBody>
      </p:sp>
      <p:pic>
        <p:nvPicPr>
          <p:cNvPr id="10" name="Image 9" descr="Une image contenant art, Ambré, lampe, léger&#10;&#10;Le contenu généré par l’IA peut être incorrect.">
            <a:extLst>
              <a:ext uri="{FF2B5EF4-FFF2-40B4-BE49-F238E27FC236}">
                <a16:creationId xmlns:a16="http://schemas.microsoft.com/office/drawing/2014/main" id="{88BC43B4-4B4B-5663-0BE3-DEBF833B6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39" y="2795838"/>
            <a:ext cx="5523586" cy="318668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4F9F59BA-5D10-0E6A-0D60-E9B50688B19E}"/>
              </a:ext>
            </a:extLst>
          </p:cNvPr>
          <p:cNvSpPr txBox="1"/>
          <p:nvPr/>
        </p:nvSpPr>
        <p:spPr>
          <a:xfrm>
            <a:off x="7175391" y="4019848"/>
            <a:ext cx="426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Il ne peut être observé que </a:t>
            </a:r>
            <a:r>
              <a:rPr lang="fr-FR" b="1" dirty="0"/>
              <a:t>indirectement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003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4909D-0627-E6F7-1D17-66850542C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42FEA5F-D436-3369-C6F3-1BCAE1C560F4}"/>
              </a:ext>
            </a:extLst>
          </p:cNvPr>
          <p:cNvSpPr txBox="1"/>
          <p:nvPr/>
        </p:nvSpPr>
        <p:spPr>
          <a:xfrm>
            <a:off x="3655332" y="683895"/>
            <a:ext cx="2467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Sagittarius A*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7E42D11-663A-13AA-DEE3-CD7984709B35}"/>
              </a:ext>
            </a:extLst>
          </p:cNvPr>
          <p:cNvSpPr txBox="1"/>
          <p:nvPr/>
        </p:nvSpPr>
        <p:spPr>
          <a:xfrm>
            <a:off x="893539" y="1911096"/>
            <a:ext cx="4291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Trou noir au centre de la Voie lactée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CEFCDC5-BC2A-25DF-10EE-1AACCDB297BD}"/>
              </a:ext>
            </a:extLst>
          </p:cNvPr>
          <p:cNvSpPr txBox="1"/>
          <p:nvPr/>
        </p:nvSpPr>
        <p:spPr>
          <a:xfrm>
            <a:off x="8415197" y="6027003"/>
            <a:ext cx="3850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/>
              <a:t>Doeleman</a:t>
            </a:r>
            <a:r>
              <a:rPr lang="en-US" sz="1200" i="1" dirty="0"/>
              <a:t> et al., 2009</a:t>
            </a:r>
            <a:br>
              <a:rPr lang="en-US" sz="1200" i="1" dirty="0"/>
            </a:br>
            <a:r>
              <a:rPr lang="en-US" sz="1200" i="1" dirty="0"/>
              <a:t>Event Horizon Telescope: Imaging the Black Hole.</a:t>
            </a:r>
            <a:endParaRPr lang="fr-FR" sz="1200" i="1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F27AC53-88EB-CEC5-DD43-FD860B9AA51E}"/>
              </a:ext>
            </a:extLst>
          </p:cNvPr>
          <p:cNvSpPr txBox="1"/>
          <p:nvPr/>
        </p:nvSpPr>
        <p:spPr>
          <a:xfrm>
            <a:off x="6696585" y="1911096"/>
            <a:ext cx="5495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Observer une orange sur la Lune depuis la Terre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F216003-BBB0-4217-ACFD-696988442C1E}"/>
              </a:ext>
            </a:extLst>
          </p:cNvPr>
          <p:cNvSpPr txBox="1"/>
          <p:nvPr/>
        </p:nvSpPr>
        <p:spPr>
          <a:xfrm>
            <a:off x="893539" y="2984409"/>
            <a:ext cx="3894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 : 26 000 années-lumière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CA16A75-6999-402D-2BF7-106EE1C8940B}"/>
              </a:ext>
            </a:extLst>
          </p:cNvPr>
          <p:cNvSpPr txBox="1"/>
          <p:nvPr/>
        </p:nvSpPr>
        <p:spPr>
          <a:xfrm>
            <a:off x="893539" y="4057722"/>
            <a:ext cx="5413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Résolution nécessaire : ≈20 micro-</a:t>
            </a:r>
            <a:r>
              <a:rPr lang="fr-FR" dirty="0" err="1"/>
              <a:t>arcsecondes</a:t>
            </a:r>
            <a:endParaRPr lang="fr-FR" dirty="0"/>
          </a:p>
        </p:txBody>
      </p:sp>
      <p:pic>
        <p:nvPicPr>
          <p:cNvPr id="8" name="Image 7" descr="Une image contenant objet astronomique, astronomie, Espace lointain, Univers&#10;&#10;Le contenu généré par l’IA peut être incorrect.">
            <a:extLst>
              <a:ext uri="{FF2B5EF4-FFF2-40B4-BE49-F238E27FC236}">
                <a16:creationId xmlns:a16="http://schemas.microsoft.com/office/drawing/2014/main" id="{F815FD99-B5E8-D07A-651B-C6F7BCBF9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204" y="2825496"/>
            <a:ext cx="3020176" cy="192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81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E84BA-F2AE-C590-A98F-D16EC3C0A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9B05ADF-01A7-2C3F-8F58-4E1837056E1E}"/>
              </a:ext>
            </a:extLst>
          </p:cNvPr>
          <p:cNvSpPr txBox="1"/>
          <p:nvPr/>
        </p:nvSpPr>
        <p:spPr>
          <a:xfrm>
            <a:off x="3655332" y="683895"/>
            <a:ext cx="6330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Un télescope de la taille de la Terre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7491F3B-9BF4-8224-D8B7-5E1E70D1656A}"/>
              </a:ext>
            </a:extLst>
          </p:cNvPr>
          <p:cNvSpPr txBox="1"/>
          <p:nvPr/>
        </p:nvSpPr>
        <p:spPr>
          <a:xfrm>
            <a:off x="893539" y="1911096"/>
            <a:ext cx="4887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 EHT combine plusieurs radiotélescopes</a:t>
            </a:r>
            <a:br>
              <a:rPr lang="fr-FR" dirty="0"/>
            </a:br>
            <a:r>
              <a:rPr lang="fr-FR" dirty="0"/>
              <a:t>pour créer un télescope virtuel planétaire.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FEA8C2C-C0DF-F282-FEA3-BB499D4DCA50}"/>
              </a:ext>
            </a:extLst>
          </p:cNvPr>
          <p:cNvSpPr txBox="1"/>
          <p:nvPr/>
        </p:nvSpPr>
        <p:spPr>
          <a:xfrm>
            <a:off x="447747" y="5767626"/>
            <a:ext cx="25576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Event Horizon Telescope Collaboration (2019)</a:t>
            </a:r>
            <a:br>
              <a:rPr lang="en-US" sz="1200" i="1" dirty="0"/>
            </a:br>
            <a:r>
              <a:rPr lang="en-US" sz="1200" i="1" dirty="0"/>
              <a:t>First M87 Event Horizon Telescope Results</a:t>
            </a:r>
            <a:br>
              <a:rPr lang="en-US" sz="1200" i="1" dirty="0"/>
            </a:br>
            <a:r>
              <a:rPr lang="en-US" sz="1200" i="1" dirty="0"/>
              <a:t>The Astrophysical Journal Letters</a:t>
            </a:r>
            <a:endParaRPr lang="fr-FR" sz="1200" i="1" dirty="0"/>
          </a:p>
        </p:txBody>
      </p:sp>
      <p:pic>
        <p:nvPicPr>
          <p:cNvPr id="9" name="Image 8" descr="Une image contenant carte, Monde, Terre, espace&#10;&#10;Le contenu généré par l’IA peut être incorrect.">
            <a:extLst>
              <a:ext uri="{FF2B5EF4-FFF2-40B4-BE49-F238E27FC236}">
                <a16:creationId xmlns:a16="http://schemas.microsoft.com/office/drawing/2014/main" id="{A2E516F0-B0D8-B9EA-7D74-4FF4E4CA4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358" y="2557427"/>
            <a:ext cx="7502525" cy="393882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AF7E3B3-4CEF-26C9-0248-8537B96D9D4B}"/>
              </a:ext>
            </a:extLst>
          </p:cNvPr>
          <p:cNvSpPr txBox="1"/>
          <p:nvPr/>
        </p:nvSpPr>
        <p:spPr>
          <a:xfrm>
            <a:off x="7235037" y="1911096"/>
            <a:ext cx="4063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L’EHT utilise la technique VLBI pour combiner les observations.</a:t>
            </a:r>
          </a:p>
        </p:txBody>
      </p:sp>
    </p:spTree>
    <p:extLst>
      <p:ext uri="{BB962C8B-B14F-4D97-AF65-F5344CB8AC3E}">
        <p14:creationId xmlns:p14="http://schemas.microsoft.com/office/powerpoint/2010/main" val="811360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2520D-8974-1687-AEEA-D10988C73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322A1BA-855F-07A7-22D7-C84184C6FE9E}"/>
              </a:ext>
            </a:extLst>
          </p:cNvPr>
          <p:cNvSpPr txBox="1"/>
          <p:nvPr/>
        </p:nvSpPr>
        <p:spPr>
          <a:xfrm>
            <a:off x="3655332" y="683895"/>
            <a:ext cx="2765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Problématique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B198307-798B-82FE-CA69-28664AD1D626}"/>
              </a:ext>
            </a:extLst>
          </p:cNvPr>
          <p:cNvSpPr txBox="1"/>
          <p:nvPr/>
        </p:nvSpPr>
        <p:spPr>
          <a:xfrm>
            <a:off x="2146615" y="1451910"/>
            <a:ext cx="7607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réseau Event Horizon </a:t>
            </a:r>
            <a:r>
              <a:rPr lang="fr-FR" dirty="0" err="1"/>
              <a:t>Telescope</a:t>
            </a:r>
            <a:r>
              <a:rPr lang="fr-FR" dirty="0"/>
              <a:t> agit comme un télescope planétaire.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F6000BD-6B5B-8BA1-E37C-F5D236F40422}"/>
              </a:ext>
            </a:extLst>
          </p:cNvPr>
          <p:cNvSpPr txBox="1"/>
          <p:nvPr/>
        </p:nvSpPr>
        <p:spPr>
          <a:xfrm>
            <a:off x="73318" y="2633605"/>
            <a:ext cx="58769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Chaque campagne d’observation génère :</a:t>
            </a:r>
          </a:p>
          <a:p>
            <a:r>
              <a:rPr lang="fr-FR" dirty="0"/>
              <a:t>- Plusieurs pétaoctets de données</a:t>
            </a:r>
          </a:p>
          <a:p>
            <a:r>
              <a:rPr lang="fr-FR" dirty="0"/>
              <a:t>- Provenant de radiotélescopes répartis sur la Terre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8808455-FB15-BEA2-C4EB-F82D1E86A2FA}"/>
              </a:ext>
            </a:extLst>
          </p:cNvPr>
          <p:cNvSpPr txBox="1"/>
          <p:nvPr/>
        </p:nvSpPr>
        <p:spPr>
          <a:xfrm>
            <a:off x="1291639" y="5126733"/>
            <a:ext cx="9608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Comment traiter et combiner ces données pour reconstruire l’image d’un trou noir ?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E0C7348-62AB-89AA-DDBD-61327CD039B3}"/>
              </a:ext>
            </a:extLst>
          </p:cNvPr>
          <p:cNvSpPr txBox="1"/>
          <p:nvPr/>
        </p:nvSpPr>
        <p:spPr>
          <a:xfrm>
            <a:off x="7073671" y="2633605"/>
            <a:ext cx="40446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Ces données doivent être :</a:t>
            </a:r>
          </a:p>
          <a:p>
            <a:r>
              <a:rPr lang="fr-FR" dirty="0"/>
              <a:t>- Synchronisées à la nanoseconde</a:t>
            </a:r>
          </a:p>
          <a:p>
            <a:r>
              <a:rPr lang="fr-FR" dirty="0"/>
              <a:t>- Combinées entre observatoires</a:t>
            </a:r>
          </a:p>
          <a:p>
            <a:r>
              <a:rPr lang="fr-FR" dirty="0"/>
              <a:t>- Traitées sur supercalculateurs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0543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B84E9-9BF2-D0D5-304E-5CEC242C3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146072B-E787-685C-E34B-832F8263F785}"/>
              </a:ext>
            </a:extLst>
          </p:cNvPr>
          <p:cNvSpPr txBox="1"/>
          <p:nvPr/>
        </p:nvSpPr>
        <p:spPr>
          <a:xfrm>
            <a:off x="3655332" y="683895"/>
            <a:ext cx="6000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Very Long Baseline </a:t>
            </a:r>
            <a:r>
              <a:rPr lang="fr-FR" sz="2800" dirty="0" err="1"/>
              <a:t>Interferometry</a:t>
            </a:r>
            <a:endParaRPr lang="fr-FR" sz="28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81306AB-D74B-28D4-37EA-915434D2D81D}"/>
              </a:ext>
            </a:extLst>
          </p:cNvPr>
          <p:cNvSpPr txBox="1"/>
          <p:nvPr/>
        </p:nvSpPr>
        <p:spPr>
          <a:xfrm>
            <a:off x="893539" y="1911096"/>
            <a:ext cx="431079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Chaque télescope enregistre :</a:t>
            </a:r>
          </a:p>
          <a:p>
            <a:endParaRPr lang="fr-FR" dirty="0"/>
          </a:p>
          <a:p>
            <a:r>
              <a:rPr lang="fr-FR" dirty="0"/>
              <a:t>-Le signal radio</a:t>
            </a:r>
          </a:p>
          <a:p>
            <a:endParaRPr lang="fr-FR" dirty="0"/>
          </a:p>
          <a:p>
            <a:r>
              <a:rPr lang="fr-FR" dirty="0"/>
              <a:t>- Le temps exact (horloge atomique)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25404E9-082B-B3C3-1CE1-7674A918FDF7}"/>
              </a:ext>
            </a:extLst>
          </p:cNvPr>
          <p:cNvSpPr txBox="1"/>
          <p:nvPr/>
        </p:nvSpPr>
        <p:spPr>
          <a:xfrm>
            <a:off x="3093821" y="5158442"/>
            <a:ext cx="2557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Thompson, Moran &amp; Swenson (2017)</a:t>
            </a:r>
            <a:br>
              <a:rPr lang="en-US" sz="1200" i="1" dirty="0"/>
            </a:br>
            <a:r>
              <a:rPr lang="en-US" sz="1200" i="1" dirty="0"/>
              <a:t>Interferometry and Synthesis in Radio Astronomy.</a:t>
            </a:r>
          </a:p>
          <a:p>
            <a:r>
              <a:rPr lang="en-US" sz="1200" i="1" dirty="0"/>
              <a:t>Image </a:t>
            </a:r>
            <a:r>
              <a:rPr lang="fr-FR" sz="1200" i="1" dirty="0"/>
              <a:t>créée</a:t>
            </a:r>
            <a:r>
              <a:rPr lang="en-US" sz="1200" i="1" dirty="0"/>
              <a:t> par IA</a:t>
            </a:r>
          </a:p>
          <a:p>
            <a:endParaRPr lang="fr-FR" sz="1200" i="1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C116057-36EC-3E70-25EA-70E5209AF0A4}"/>
              </a:ext>
            </a:extLst>
          </p:cNvPr>
          <p:cNvSpPr txBox="1"/>
          <p:nvPr/>
        </p:nvSpPr>
        <p:spPr>
          <a:xfrm>
            <a:off x="6696585" y="1911096"/>
            <a:ext cx="4120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Les données sont ensuite corrélées.</a:t>
            </a:r>
          </a:p>
        </p:txBody>
      </p:sp>
      <p:pic>
        <p:nvPicPr>
          <p:cNvPr id="7" name="Image 6" descr="Une image contenant text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B91047EA-CEA4-923D-9403-CD7D41369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416" y="2280428"/>
            <a:ext cx="7063740" cy="470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53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A333F-5D32-8427-03C1-9076BBCD2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D31459F-C660-ECF5-2E8B-E8A2281661FE}"/>
              </a:ext>
            </a:extLst>
          </p:cNvPr>
          <p:cNvSpPr txBox="1"/>
          <p:nvPr/>
        </p:nvSpPr>
        <p:spPr>
          <a:xfrm>
            <a:off x="3655332" y="683895"/>
            <a:ext cx="3692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Le défi des données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04AB493-432E-10DC-2DE1-E3A952AE0E6C}"/>
              </a:ext>
            </a:extLst>
          </p:cNvPr>
          <p:cNvSpPr txBox="1"/>
          <p:nvPr/>
        </p:nvSpPr>
        <p:spPr>
          <a:xfrm>
            <a:off x="893538" y="1911096"/>
            <a:ext cx="17582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 </a:t>
            </a:r>
            <a:r>
              <a:rPr lang="fr-FR" dirty="0" err="1"/>
              <a:t>Petabytes</a:t>
            </a:r>
            <a:br>
              <a:rPr lang="fr-FR" dirty="0"/>
            </a:br>
            <a:r>
              <a:rPr lang="fr-FR" dirty="0"/>
              <a:t>de données</a:t>
            </a:r>
          </a:p>
          <a:p>
            <a:endParaRPr lang="fr-FR" dirty="0"/>
          </a:p>
          <a:p>
            <a:r>
              <a:rPr lang="fr-FR" dirty="0"/>
              <a:t>≈ 350 TB / jour</a:t>
            </a:r>
          </a:p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5B5B255-E8E5-CF99-A7D9-A6AF1AC75438}"/>
              </a:ext>
            </a:extLst>
          </p:cNvPr>
          <p:cNvSpPr txBox="1"/>
          <p:nvPr/>
        </p:nvSpPr>
        <p:spPr>
          <a:xfrm>
            <a:off x="4437989" y="5897106"/>
            <a:ext cx="2557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/>
              <a:t>EHT Collaboration (2019)</a:t>
            </a:r>
            <a:br>
              <a:rPr lang="fr-FR" sz="1200" i="1" dirty="0"/>
            </a:br>
            <a:r>
              <a:rPr lang="fr-FR" sz="1200" i="1" dirty="0" err="1"/>
              <a:t>ApJL</a:t>
            </a:r>
            <a:r>
              <a:rPr lang="fr-FR" sz="1200" i="1" dirty="0"/>
              <a:t> 875 L1</a:t>
            </a:r>
          </a:p>
        </p:txBody>
      </p:sp>
      <p:pic>
        <p:nvPicPr>
          <p:cNvPr id="10" name="Image 9" descr="Une image contenant habits, personne, intérieur, homme&#10;&#10;Le contenu généré par l’IA peut être incorrect.">
            <a:extLst>
              <a:ext uri="{FF2B5EF4-FFF2-40B4-BE49-F238E27FC236}">
                <a16:creationId xmlns:a16="http://schemas.microsoft.com/office/drawing/2014/main" id="{E38167C0-1E23-5A94-7C52-4B3000D1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78" y="1499616"/>
            <a:ext cx="5419774" cy="485915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DA1F103D-FD01-E20D-4898-69CAAD46EAB6}"/>
              </a:ext>
            </a:extLst>
          </p:cNvPr>
          <p:cNvSpPr txBox="1"/>
          <p:nvPr/>
        </p:nvSpPr>
        <p:spPr>
          <a:xfrm>
            <a:off x="908974" y="3388424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Mark 6 system</a:t>
            </a:r>
          </a:p>
        </p:txBody>
      </p:sp>
    </p:spTree>
    <p:extLst>
      <p:ext uri="{BB962C8B-B14F-4D97-AF65-F5344CB8AC3E}">
        <p14:creationId xmlns:p14="http://schemas.microsoft.com/office/powerpoint/2010/main" val="2546411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48636-7384-3537-C21D-FBA8F0B07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7AF8ACF-C487-EDCD-F6E3-9279CD395364}"/>
              </a:ext>
            </a:extLst>
          </p:cNvPr>
          <p:cNvSpPr txBox="1"/>
          <p:nvPr/>
        </p:nvSpPr>
        <p:spPr>
          <a:xfrm>
            <a:off x="3655332" y="683895"/>
            <a:ext cx="8473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Enregistrement des données : le système Mark 6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94C9C7A-90FF-AAF4-59FA-D8C35381C4EF}"/>
              </a:ext>
            </a:extLst>
          </p:cNvPr>
          <p:cNvSpPr txBox="1"/>
          <p:nvPr/>
        </p:nvSpPr>
        <p:spPr>
          <a:xfrm>
            <a:off x="0" y="1527048"/>
            <a:ext cx="620877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Caractéristiques importantes :</a:t>
            </a:r>
          </a:p>
          <a:p>
            <a:endParaRPr lang="fr-FR" dirty="0"/>
          </a:p>
          <a:p>
            <a:r>
              <a:rPr lang="fr-FR" dirty="0"/>
              <a:t>-Débit d’enregistrement ≈ 16 Gb/s</a:t>
            </a:r>
          </a:p>
          <a:p>
            <a:endParaRPr lang="fr-FR" dirty="0"/>
          </a:p>
          <a:p>
            <a:r>
              <a:rPr lang="fr-FR" dirty="0"/>
              <a:t>-4 ports 10 Gigabit Ethernet pour recevoir les données</a:t>
            </a:r>
          </a:p>
          <a:p>
            <a:endParaRPr lang="fr-FR" dirty="0"/>
          </a:p>
          <a:p>
            <a:r>
              <a:rPr lang="fr-FR" dirty="0"/>
              <a:t>-Utilisation de modules de disques durs (jusqu’à 32 disques)</a:t>
            </a:r>
          </a:p>
          <a:p>
            <a:endParaRPr lang="fr-FR" dirty="0"/>
          </a:p>
          <a:p>
            <a:r>
              <a:rPr lang="fr-FR" dirty="0"/>
              <a:t>-Système basé sur Linux et logiciels open-source </a:t>
            </a:r>
          </a:p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B744256-2A4C-451F-448F-ABC959F93958}"/>
              </a:ext>
            </a:extLst>
          </p:cNvPr>
          <p:cNvSpPr txBox="1"/>
          <p:nvPr/>
        </p:nvSpPr>
        <p:spPr>
          <a:xfrm>
            <a:off x="9634397" y="5330952"/>
            <a:ext cx="25576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MIT Haystack Observatory</a:t>
            </a:r>
            <a:br>
              <a:rPr lang="en-US" sz="1200" i="1" dirty="0"/>
            </a:br>
            <a:r>
              <a:rPr lang="en-US" sz="1200" i="1" dirty="0"/>
              <a:t>Mark 6 VLBI Data Recording System</a:t>
            </a:r>
            <a:br>
              <a:rPr lang="en-US" sz="1200" i="1" dirty="0"/>
            </a:br>
            <a:r>
              <a:rPr lang="en-US" sz="1200" i="1" dirty="0"/>
              <a:t>https://www.haystack.mit.edu/mark-6-vlbi-data-system/</a:t>
            </a:r>
            <a:endParaRPr lang="fr-FR" sz="1200" i="1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2D1CF21-4213-41CF-CC80-326D4F5C6831}"/>
              </a:ext>
            </a:extLst>
          </p:cNvPr>
          <p:cNvSpPr txBox="1"/>
          <p:nvPr/>
        </p:nvSpPr>
        <p:spPr>
          <a:xfrm>
            <a:off x="6608376" y="1527048"/>
            <a:ext cx="4867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Développé par </a:t>
            </a:r>
            <a:r>
              <a:rPr lang="fr-FR" b="1" dirty="0"/>
              <a:t>MIT </a:t>
            </a:r>
            <a:r>
              <a:rPr lang="fr-FR" b="1" dirty="0" err="1"/>
              <a:t>Haystack</a:t>
            </a:r>
            <a:r>
              <a:rPr lang="fr-FR" b="1" dirty="0"/>
              <a:t> </a:t>
            </a:r>
            <a:r>
              <a:rPr lang="fr-FR" b="1" dirty="0" err="1"/>
              <a:t>Observatory</a:t>
            </a:r>
            <a:endParaRPr lang="fr-FR" dirty="0"/>
          </a:p>
        </p:txBody>
      </p:sp>
      <p:pic>
        <p:nvPicPr>
          <p:cNvPr id="7" name="Image 6" descr="Une image contenant fils électriques, Appareils électroniques, fourniture d’électricité, Ingénierie électronique&#10;&#10;Le contenu généré par l’IA peut être incorrect.">
            <a:extLst>
              <a:ext uri="{FF2B5EF4-FFF2-40B4-BE49-F238E27FC236}">
                <a16:creationId xmlns:a16="http://schemas.microsoft.com/office/drawing/2014/main" id="{BA4AC2F5-9F82-D8E6-58AD-0FB63F6EB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376" y="2408698"/>
            <a:ext cx="5504688" cy="2040604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D98ACC69-AB11-58CC-D298-094828FD49A6}"/>
              </a:ext>
            </a:extLst>
          </p:cNvPr>
          <p:cNvSpPr txBox="1"/>
          <p:nvPr/>
        </p:nvSpPr>
        <p:spPr>
          <a:xfrm>
            <a:off x="0" y="4666369"/>
            <a:ext cx="40094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 traitement des données EHT est</a:t>
            </a:r>
            <a:br>
              <a:rPr lang="fr-FR" dirty="0"/>
            </a:br>
            <a:r>
              <a:rPr lang="fr-FR" dirty="0"/>
              <a:t>un problème de calcul distribué</a:t>
            </a:r>
            <a:br>
              <a:rPr lang="fr-FR" dirty="0"/>
            </a:br>
            <a:r>
              <a:rPr lang="fr-FR" dirty="0"/>
              <a:t>et d’imagerie computationnelle.</a:t>
            </a:r>
          </a:p>
        </p:txBody>
      </p:sp>
    </p:spTree>
    <p:extLst>
      <p:ext uri="{BB962C8B-B14F-4D97-AF65-F5344CB8AC3E}">
        <p14:creationId xmlns:p14="http://schemas.microsoft.com/office/powerpoint/2010/main" val="3576882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9EBD0-8A28-B7A6-5D83-95F6106B0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219BA2E1-D8C8-7A25-82AB-9B1BFC6F3EB9}"/>
              </a:ext>
            </a:extLst>
          </p:cNvPr>
          <p:cNvSpPr txBox="1"/>
          <p:nvPr/>
        </p:nvSpPr>
        <p:spPr>
          <a:xfrm>
            <a:off x="3655332" y="683895"/>
            <a:ext cx="5963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Pourquoi transporter les disques ?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6D887EC-80DF-C119-3318-452AB7E80B9B}"/>
              </a:ext>
            </a:extLst>
          </p:cNvPr>
          <p:cNvSpPr txBox="1"/>
          <p:nvPr/>
        </p:nvSpPr>
        <p:spPr>
          <a:xfrm>
            <a:off x="0" y="1527048"/>
            <a:ext cx="6208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volume est trop important pour Internet.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BB7E0A6-2FEE-7D0F-DFBF-FA371226F44D}"/>
              </a:ext>
            </a:extLst>
          </p:cNvPr>
          <p:cNvSpPr txBox="1"/>
          <p:nvPr/>
        </p:nvSpPr>
        <p:spPr>
          <a:xfrm>
            <a:off x="5044274" y="6283415"/>
            <a:ext cx="2329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err="1"/>
              <a:t>Doeleman</a:t>
            </a:r>
            <a:r>
              <a:rPr lang="fr-FR" sz="1200" i="1" dirty="0"/>
              <a:t> et al., 2019</a:t>
            </a:r>
            <a:br>
              <a:rPr lang="fr-FR" sz="1200" i="1" dirty="0"/>
            </a:br>
            <a:r>
              <a:rPr lang="fr-FR" sz="1200" i="1" dirty="0"/>
              <a:t>MIT </a:t>
            </a:r>
            <a:r>
              <a:rPr lang="fr-FR" sz="1200" i="1" dirty="0" err="1"/>
              <a:t>Haystack</a:t>
            </a:r>
            <a:r>
              <a:rPr lang="fr-FR" sz="1200" i="1" dirty="0"/>
              <a:t> </a:t>
            </a:r>
            <a:r>
              <a:rPr lang="fr-FR" sz="1200" i="1" dirty="0" err="1"/>
              <a:t>Observatory</a:t>
            </a:r>
            <a:endParaRPr lang="fr-FR" sz="1200" i="1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7F27464-E2BE-E3F5-2298-2AB09BC26DC2}"/>
              </a:ext>
            </a:extLst>
          </p:cNvPr>
          <p:cNvSpPr txBox="1"/>
          <p:nvPr/>
        </p:nvSpPr>
        <p:spPr>
          <a:xfrm>
            <a:off x="3588743" y="2031647"/>
            <a:ext cx="5014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Les disques sont transportés par avion vers :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DB88E0A-7A9B-5EBC-2059-D4689774E294}"/>
              </a:ext>
            </a:extLst>
          </p:cNvPr>
          <p:cNvSpPr txBox="1"/>
          <p:nvPr/>
        </p:nvSpPr>
        <p:spPr>
          <a:xfrm>
            <a:off x="578849" y="3059668"/>
            <a:ext cx="307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MIT </a:t>
            </a:r>
            <a:r>
              <a:rPr lang="fr-FR" dirty="0" err="1"/>
              <a:t>Haystack</a:t>
            </a:r>
            <a:r>
              <a:rPr lang="fr-FR" dirty="0"/>
              <a:t> </a:t>
            </a:r>
            <a:r>
              <a:rPr lang="fr-FR" dirty="0" err="1"/>
              <a:t>Observatory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B8CF22D-9207-A8E0-2AE7-AD8F177CB1C5}"/>
              </a:ext>
            </a:extLst>
          </p:cNvPr>
          <p:cNvSpPr txBox="1"/>
          <p:nvPr/>
        </p:nvSpPr>
        <p:spPr>
          <a:xfrm>
            <a:off x="7952341" y="3059668"/>
            <a:ext cx="239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Max Planck Institute</a:t>
            </a:r>
          </a:p>
        </p:txBody>
      </p:sp>
      <p:pic>
        <p:nvPicPr>
          <p:cNvPr id="11" name="Image 10" descr="Une image contenant plein air, ciel, arbre, Radiotélescope&#10;&#10;Le contenu généré par l’IA peut être incorrect.">
            <a:extLst>
              <a:ext uri="{FF2B5EF4-FFF2-40B4-BE49-F238E27FC236}">
                <a16:creationId xmlns:a16="http://schemas.microsoft.com/office/drawing/2014/main" id="{5E3EE632-043B-7DE3-3515-224794426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4" y="3827466"/>
            <a:ext cx="4485132" cy="2519149"/>
          </a:xfrm>
          <a:prstGeom prst="rect">
            <a:avLst/>
          </a:prstGeom>
        </p:spPr>
      </p:pic>
      <p:pic>
        <p:nvPicPr>
          <p:cNvPr id="13" name="Image 12" descr="Une image contenant plein air, aérien, arbre, bâtiment&#10;&#10;Le contenu généré par l’IA peut être incorrect.">
            <a:extLst>
              <a:ext uri="{FF2B5EF4-FFF2-40B4-BE49-F238E27FC236}">
                <a16:creationId xmlns:a16="http://schemas.microsoft.com/office/drawing/2014/main" id="{46FC12E9-607A-9055-079D-DF59A5AFA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048" y="3827466"/>
            <a:ext cx="4084429" cy="251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96038"/>
      </p:ext>
    </p:extLst>
  </p:cSld>
  <p:clrMapOvr>
    <a:masterClrMapping/>
  </p:clrMapOvr>
</p:sld>
</file>

<file path=ppt/theme/theme1.xml><?xml version="1.0" encoding="utf-8"?>
<a:theme xmlns:a="http://schemas.openxmlformats.org/drawingml/2006/main" name="Traînée de condensation">
  <a:themeElements>
    <a:clrScheme name="Traînée de condensatio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Traînée de condensatio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aînée de condensatio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TM04033937[[fn=Traînée de condensation]]</Template>
  <TotalTime>242</TotalTime>
  <Words>571</Words>
  <Application>Microsoft Office PowerPoint</Application>
  <PresentationFormat>Grand écran</PresentationFormat>
  <Paragraphs>87</Paragraphs>
  <Slides>13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6" baseType="lpstr">
      <vt:lpstr>Arial</vt:lpstr>
      <vt:lpstr>Century Gothic</vt:lpstr>
      <vt:lpstr>Traînée de condensation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Sylvain Torrenti</dc:creator>
  <cp:lastModifiedBy>Sylvain Torrenti</cp:lastModifiedBy>
  <cp:revision>14</cp:revision>
  <dcterms:created xsi:type="dcterms:W3CDTF">2026-02-28T10:39:00Z</dcterms:created>
  <dcterms:modified xsi:type="dcterms:W3CDTF">2026-02-28T14:41:58Z</dcterms:modified>
</cp:coreProperties>
</file>